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3" r:id="rId6"/>
    <p:sldId id="270" r:id="rId7"/>
    <p:sldId id="271" r:id="rId8"/>
    <p:sldId id="272" r:id="rId9"/>
    <p:sldId id="273" r:id="rId10"/>
    <p:sldId id="266" r:id="rId11"/>
    <p:sldId id="274" r:id="rId12"/>
    <p:sldId id="276" r:id="rId13"/>
    <p:sldId id="278" r:id="rId14"/>
    <p:sldId id="268" r:id="rId15"/>
    <p:sldId id="269" r:id="rId16"/>
    <p:sldId id="281" r:id="rId17"/>
    <p:sldId id="280" r:id="rId18"/>
    <p:sldId id="279" r:id="rId19"/>
    <p:sldId id="265"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C54DDCD-AE4E-4640-A50B-2487BC9FD835}" type="datetimeFigureOut">
              <a:rPr lang="en-US" smtClean="0"/>
              <a:pPr/>
              <a:t>2/23/2019</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E067BB2C-DF8C-4118-B710-2BEDD545B93D}"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54DDCD-AE4E-4640-A50B-2487BC9FD835}" type="datetimeFigureOut">
              <a:rPr lang="en-US" smtClean="0"/>
              <a:pPr/>
              <a:t>2/23/2019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67BB2C-DF8C-4118-B710-2BEDD545B93D}"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54DDCD-AE4E-4640-A50B-2487BC9FD835}" type="datetimeFigureOut">
              <a:rPr lang="en-US" smtClean="0"/>
              <a:pPr/>
              <a:t>2/23/2019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67BB2C-DF8C-4118-B710-2BEDD545B93D}"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54DDCD-AE4E-4640-A50B-2487BC9FD835}" type="datetimeFigureOut">
              <a:rPr lang="en-US" smtClean="0"/>
              <a:pPr/>
              <a:t>2/23/2019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067BB2C-DF8C-4118-B710-2BEDD545B93D}"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C54DDCD-AE4E-4640-A50B-2487BC9FD835}" type="datetimeFigureOut">
              <a:rPr lang="en-US" smtClean="0"/>
              <a:pPr/>
              <a:t>2/23/2019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E067BB2C-DF8C-4118-B710-2BEDD545B93D}"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54DDCD-AE4E-4640-A50B-2487BC9FD835}" type="datetimeFigureOut">
              <a:rPr lang="en-US" smtClean="0"/>
              <a:pPr/>
              <a:t>2/23/2019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067BB2C-DF8C-4118-B710-2BEDD545B93D}"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C54DDCD-AE4E-4640-A50B-2487BC9FD835}" type="datetimeFigureOut">
              <a:rPr lang="en-US" smtClean="0"/>
              <a:pPr/>
              <a:t>2/23/2019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067BB2C-DF8C-4118-B710-2BEDD545B93D}"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C54DDCD-AE4E-4640-A50B-2487BC9FD835}" type="datetimeFigureOut">
              <a:rPr lang="en-US" smtClean="0"/>
              <a:pPr/>
              <a:t>2/23/2019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067BB2C-DF8C-4118-B710-2BEDD545B93D}"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4DDCD-AE4E-4640-A50B-2487BC9FD835}" type="datetimeFigureOut">
              <a:rPr lang="en-US" smtClean="0"/>
              <a:pPr/>
              <a:t>2/23/2019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067BB2C-DF8C-4118-B710-2BEDD545B93D}"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54DDCD-AE4E-4640-A50B-2487BC9FD835}" type="datetimeFigureOut">
              <a:rPr lang="en-US" smtClean="0"/>
              <a:pPr/>
              <a:t>2/23/2019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067BB2C-DF8C-4118-B710-2BEDD545B93D}"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C54DDCD-AE4E-4640-A50B-2487BC9FD835}" type="datetimeFigureOut">
              <a:rPr lang="en-US" smtClean="0"/>
              <a:pPr/>
              <a:t>2/23/2019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067BB2C-DF8C-4118-B710-2BEDD545B93D}"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C54DDCD-AE4E-4640-A50B-2487BC9FD835}" type="datetimeFigureOut">
              <a:rPr lang="en-US" smtClean="0"/>
              <a:pPr/>
              <a:t>2/23/2019</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067BB2C-DF8C-4118-B710-2BEDD545B93D}"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8662" y="500042"/>
            <a:ext cx="7758138" cy="5855518"/>
          </a:xfrm>
        </p:spPr>
        <p:txBody>
          <a:bodyPr>
            <a:normAutofit lnSpcReduction="10000"/>
          </a:bodyPr>
          <a:lstStyle/>
          <a:p>
            <a:pPr>
              <a:buNone/>
            </a:pPr>
            <a:endParaRPr lang="en-IN" sz="3600" dirty="0" smtClean="0"/>
          </a:p>
          <a:p>
            <a:pPr>
              <a:buNone/>
            </a:pPr>
            <a:endParaRPr lang="en-IN" sz="3600" dirty="0" smtClean="0"/>
          </a:p>
          <a:p>
            <a:pPr>
              <a:buNone/>
            </a:pPr>
            <a:endParaRPr lang="en-IN" sz="3600" dirty="0" smtClean="0"/>
          </a:p>
          <a:p>
            <a:pPr>
              <a:buNone/>
            </a:pPr>
            <a:endParaRPr lang="en-IN" sz="3600" dirty="0" smtClean="0"/>
          </a:p>
          <a:p>
            <a:pPr>
              <a:buNone/>
            </a:pPr>
            <a:endParaRPr lang="en-IN" sz="3600" dirty="0" smtClean="0"/>
          </a:p>
          <a:p>
            <a:pPr>
              <a:buNone/>
            </a:pPr>
            <a:endParaRPr lang="en-IN" sz="3600" dirty="0" smtClean="0"/>
          </a:p>
          <a:p>
            <a:pPr>
              <a:buNone/>
            </a:pPr>
            <a:endParaRPr lang="en-IN" sz="3600" dirty="0" smtClean="0"/>
          </a:p>
          <a:p>
            <a:pPr>
              <a:buNone/>
            </a:pPr>
            <a:endParaRPr lang="en-IN" sz="3600" dirty="0" smtClean="0"/>
          </a:p>
          <a:p>
            <a:pPr>
              <a:buNone/>
            </a:pPr>
            <a:r>
              <a:rPr lang="en-IN" sz="3600" dirty="0" smtClean="0"/>
              <a:t>Judith </a:t>
            </a:r>
            <a:r>
              <a:rPr lang="en-IN" sz="3600" dirty="0" smtClean="0"/>
              <a:t>Butler</a:t>
            </a:r>
            <a:endParaRPr lang="en-IN" sz="3600" dirty="0"/>
          </a:p>
        </p:txBody>
      </p:sp>
      <p:sp>
        <p:nvSpPr>
          <p:cNvPr id="4" name="Rectangle 3"/>
          <p:cNvSpPr/>
          <p:nvPr/>
        </p:nvSpPr>
        <p:spPr>
          <a:xfrm>
            <a:off x="1428728" y="1720840"/>
            <a:ext cx="6500858" cy="5139869"/>
          </a:xfrm>
          <a:prstGeom prst="rect">
            <a:avLst/>
          </a:prstGeom>
        </p:spPr>
        <p:txBody>
          <a:bodyPr wrap="square">
            <a:spAutoFit/>
          </a:bodyPr>
          <a:lstStyle/>
          <a:p>
            <a:pPr>
              <a:buNone/>
            </a:pPr>
            <a:r>
              <a:rPr lang="en-IN" sz="1600" dirty="0" smtClean="0"/>
              <a:t>. </a:t>
            </a:r>
          </a:p>
          <a:p>
            <a:pPr>
              <a:buNone/>
            </a:pPr>
            <a:endParaRPr lang="en-IN" sz="1600" dirty="0"/>
          </a:p>
          <a:p>
            <a:pPr>
              <a:buNone/>
            </a:pPr>
            <a:endParaRPr lang="en-IN" sz="1600" dirty="0" smtClean="0"/>
          </a:p>
          <a:p>
            <a:pPr>
              <a:buNone/>
            </a:pPr>
            <a:endParaRPr lang="en-IN" sz="1600" dirty="0" smtClean="0"/>
          </a:p>
          <a:p>
            <a:pPr>
              <a:buNone/>
            </a:pPr>
            <a:endParaRPr lang="en-IN" sz="1600" dirty="0" smtClean="0"/>
          </a:p>
          <a:p>
            <a:pPr>
              <a:buNone/>
            </a:pPr>
            <a:endParaRPr lang="en-IN" sz="1600" dirty="0" smtClean="0"/>
          </a:p>
          <a:p>
            <a:pPr>
              <a:buNone/>
            </a:pPr>
            <a:endParaRPr lang="en-IN" sz="1600" dirty="0" smtClean="0"/>
          </a:p>
          <a:p>
            <a:pPr>
              <a:buNone/>
            </a:pPr>
            <a:endParaRPr lang="en-IN" sz="1600" dirty="0" smtClean="0"/>
          </a:p>
          <a:p>
            <a:pPr>
              <a:buNone/>
            </a:pPr>
            <a:r>
              <a:rPr lang="en-IN" sz="1600" dirty="0" smtClean="0"/>
              <a:t>			</a:t>
            </a:r>
            <a:endParaRPr lang="en-IN" sz="1600" dirty="0" smtClean="0"/>
          </a:p>
          <a:p>
            <a:pPr>
              <a:buNone/>
            </a:pPr>
            <a:endParaRPr lang="en-IN" sz="1600" i="1" dirty="0" smtClean="0"/>
          </a:p>
          <a:p>
            <a:pPr>
              <a:buNone/>
            </a:pPr>
            <a:endParaRPr lang="en-IN" sz="1600" i="1" dirty="0" smtClean="0"/>
          </a:p>
          <a:p>
            <a:pPr>
              <a:buNone/>
            </a:pPr>
            <a:endParaRPr lang="en-IN" sz="1600" i="1" dirty="0" smtClean="0"/>
          </a:p>
          <a:p>
            <a:pPr>
              <a:buNone/>
            </a:pPr>
            <a:endParaRPr lang="en-IN" sz="1600" i="1" dirty="0" smtClean="0"/>
          </a:p>
          <a:p>
            <a:pPr>
              <a:buNone/>
            </a:pPr>
            <a:endParaRPr lang="en-IN" sz="1600" i="1" dirty="0" smtClean="0"/>
          </a:p>
          <a:p>
            <a:pPr>
              <a:buNone/>
            </a:pPr>
            <a:endParaRPr lang="en-IN" sz="1600" i="1" dirty="0" smtClean="0"/>
          </a:p>
          <a:p>
            <a:pPr>
              <a:buNone/>
            </a:pPr>
            <a:r>
              <a:rPr lang="en-IN" sz="2800" i="1" dirty="0" smtClean="0"/>
              <a:t>                          ‘S </a:t>
            </a:r>
            <a:r>
              <a:rPr lang="en-IN" sz="2800" i="1" dirty="0" smtClean="0">
                <a:solidFill>
                  <a:srgbClr val="FFFF00"/>
                </a:solidFill>
              </a:rPr>
              <a:t>GENDER </a:t>
            </a:r>
            <a:r>
              <a:rPr lang="en-IN" sz="2800" i="1" dirty="0" smtClean="0">
                <a:solidFill>
                  <a:srgbClr val="FFFF00"/>
                </a:solidFill>
              </a:rPr>
              <a:t>TROUBLE</a:t>
            </a:r>
          </a:p>
          <a:p>
            <a:pPr>
              <a:buNone/>
            </a:pPr>
            <a:endParaRPr lang="en-IN" sz="2800" i="1" dirty="0"/>
          </a:p>
          <a:p>
            <a:endParaRPr lang="en-IN" sz="1600" dirty="0"/>
          </a:p>
          <a:p>
            <a:pPr>
              <a:buNone/>
            </a:pPr>
            <a:endParaRPr lang="en-US" sz="1600" b="1" dirty="0" smtClean="0"/>
          </a:p>
        </p:txBody>
      </p:sp>
      <p:pic>
        <p:nvPicPr>
          <p:cNvPr id="5" name="Content Placeholder 3" descr="http://www.theory.org.uk/butler001.jpg"/>
          <p:cNvPicPr>
            <a:picLocks/>
          </p:cNvPicPr>
          <p:nvPr/>
        </p:nvPicPr>
        <p:blipFill>
          <a:blip r:embed="rId2" cstate="print"/>
          <a:srcRect/>
          <a:stretch>
            <a:fillRect/>
          </a:stretch>
        </p:blipFill>
        <p:spPr bwMode="auto">
          <a:xfrm>
            <a:off x="1475656" y="1052737"/>
            <a:ext cx="2810592" cy="2161950"/>
          </a:xfrm>
          <a:prstGeom prst="rect">
            <a:avLst/>
          </a:prstGeom>
          <a:noFill/>
          <a:ln w="9525">
            <a:noFill/>
            <a:miter lim="800000"/>
            <a:headEnd/>
            <a:tailEnd/>
          </a:ln>
        </p:spPr>
      </p:pic>
      <p:pic>
        <p:nvPicPr>
          <p:cNvPr id="6" name="Content Placeholder 3" descr="http://www.theory.org.uk/butler001.jpg"/>
          <p:cNvPicPr>
            <a:picLocks/>
          </p:cNvPicPr>
          <p:nvPr/>
        </p:nvPicPr>
        <p:blipFill>
          <a:blip r:embed="rId2" cstate="print"/>
          <a:srcRect/>
          <a:stretch>
            <a:fillRect/>
          </a:stretch>
        </p:blipFill>
        <p:spPr bwMode="auto">
          <a:xfrm>
            <a:off x="1500166" y="1071546"/>
            <a:ext cx="6072230" cy="400052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7444680" cy="6051072"/>
          </a:xfrm>
        </p:spPr>
        <p:txBody>
          <a:bodyPr/>
          <a:lstStyle/>
          <a:p>
            <a:endParaRPr lang="en-IN" dirty="0" smtClean="0"/>
          </a:p>
          <a:p>
            <a:r>
              <a:rPr lang="en-IN" dirty="0" smtClean="0"/>
              <a:t>In her most influential book </a:t>
            </a:r>
            <a:r>
              <a:rPr lang="en-IN" i="1" dirty="0" smtClean="0"/>
              <a:t>Gender Trouble</a:t>
            </a:r>
            <a:r>
              <a:rPr lang="en-IN" dirty="0" smtClean="0"/>
              <a:t> (1990), Butler argued that feminism had made a mistake by trying to assert that 'women' were a group with common characteristics and interests.</a:t>
            </a:r>
          </a:p>
          <a:p>
            <a:endParaRPr lang="en-US" dirty="0" smtClean="0"/>
          </a:p>
          <a:p>
            <a:r>
              <a:rPr lang="en-IN" dirty="0" smtClean="0"/>
              <a:t>Rather than opening up possibilities for a person to form and choose their own individual </a:t>
            </a:r>
            <a:r>
              <a:rPr lang="en-IN" dirty="0" smtClean="0"/>
              <a:t>identity</a:t>
            </a:r>
            <a:endParaRPr lang="en-IN" dirty="0" smtClean="0"/>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76672"/>
            <a:ext cx="7444680" cy="5979064"/>
          </a:xfrm>
        </p:spPr>
        <p:txBody>
          <a:bodyPr>
            <a:normAutofit fontScale="92500"/>
          </a:bodyPr>
          <a:lstStyle/>
          <a:p>
            <a:r>
              <a:rPr lang="en-IN" dirty="0" smtClean="0"/>
              <a:t>Butler notes that feminists rejected the idea that biology is destiny. But they accept-</a:t>
            </a:r>
          </a:p>
          <a:p>
            <a:r>
              <a:rPr lang="en-IN" dirty="0" smtClean="0"/>
              <a:t>masculine and feminine genders would inevitably be built, by culture, upon 'male' and 'female' bodies, making the same destiny just as inescapable. That argument allows no room for choice, difference or resistance.</a:t>
            </a:r>
          </a:p>
          <a:p>
            <a:endParaRPr lang="en-US" dirty="0" smtClean="0"/>
          </a:p>
          <a:p>
            <a:r>
              <a:rPr lang="en-IN" dirty="0" smtClean="0"/>
              <a:t> In other words, rather than being a fixed attribute in a person, gender should be seen as a fluid variable which shifts and changes in different contexts and at different times. </a:t>
            </a:r>
          </a:p>
          <a:p>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7300664" cy="5835048"/>
          </a:xfrm>
        </p:spPr>
        <p:txBody>
          <a:bodyPr>
            <a:normAutofit fontScale="92500" lnSpcReduction="20000"/>
          </a:bodyPr>
          <a:lstStyle/>
          <a:p>
            <a:r>
              <a:rPr lang="en-IN" dirty="0" smtClean="0"/>
              <a:t>In other words, gender is a performance; it's what you </a:t>
            </a:r>
            <a:r>
              <a:rPr lang="en-IN" i="1" dirty="0" smtClean="0">
                <a:solidFill>
                  <a:srgbClr val="FFFF00"/>
                </a:solidFill>
              </a:rPr>
              <a:t>do</a:t>
            </a:r>
            <a:r>
              <a:rPr lang="en-IN" dirty="0" smtClean="0"/>
              <a:t> at particular times, rather than a universal </a:t>
            </a:r>
            <a:r>
              <a:rPr lang="en-IN" i="1" dirty="0" smtClean="0">
                <a:solidFill>
                  <a:srgbClr val="FFFF00"/>
                </a:solidFill>
              </a:rPr>
              <a:t>who you are</a:t>
            </a:r>
            <a:r>
              <a:rPr lang="en-IN" dirty="0" smtClean="0">
                <a:solidFill>
                  <a:srgbClr val="FFFF00"/>
                </a:solidFill>
              </a:rPr>
              <a:t>. </a:t>
            </a:r>
          </a:p>
          <a:p>
            <a:endParaRPr lang="en-IN" dirty="0" smtClean="0"/>
          </a:p>
          <a:p>
            <a:r>
              <a:rPr lang="en-IN" dirty="0" smtClean="0"/>
              <a:t>Butler argues that we all put on a gender performance, whether traditional or not, anyway, and so it is not a question of whether to </a:t>
            </a:r>
            <a:r>
              <a:rPr lang="en-IN" i="1" dirty="0" smtClean="0"/>
              <a:t>do</a:t>
            </a:r>
            <a:r>
              <a:rPr lang="en-IN" dirty="0" smtClean="0"/>
              <a:t> a gender performance, but what form that performance will take. By choosing to be different about it, we might work to change gender norms and the binary understanding of masculinity and femininity. </a:t>
            </a:r>
          </a:p>
          <a:p>
            <a:r>
              <a:rPr lang="en-IN" dirty="0" smtClean="0">
                <a:solidFill>
                  <a:srgbClr val="FFFF00"/>
                </a:solidFill>
              </a:rPr>
              <a:t>This idea of identity as free-floating, as not connected to an 'essence', but instead a performance, is one of the key ideas </a:t>
            </a:r>
            <a:r>
              <a:rPr lang="en-IN" dirty="0" smtClean="0">
                <a:solidFill>
                  <a:srgbClr val="FFFF00"/>
                </a:solidFill>
              </a:rPr>
              <a:t>in QUEER THEORY</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hp\Desktop\queer-theory-11-638.jpg"/>
          <p:cNvPicPr>
            <a:picLocks noGrp="1" noChangeAspect="1" noChangeArrowheads="1"/>
          </p:cNvPicPr>
          <p:nvPr>
            <p:ph idx="1"/>
          </p:nvPr>
        </p:nvPicPr>
        <p:blipFill>
          <a:blip r:embed="rId2"/>
          <a:stretch>
            <a:fillRect/>
          </a:stretch>
        </p:blipFill>
        <p:spPr bwMode="auto">
          <a:xfrm>
            <a:off x="1762125" y="785795"/>
            <a:ext cx="6076950" cy="492922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Body(</a:t>
            </a:r>
            <a:r>
              <a:rPr lang="en-IN" dirty="0" err="1" smtClean="0"/>
              <a:t>Female,Male</a:t>
            </a:r>
            <a:r>
              <a:rPr lang="en-IN" dirty="0" smtClean="0"/>
              <a:t>) and Gender </a:t>
            </a:r>
            <a:endParaRPr lang="en-IN" dirty="0"/>
          </a:p>
        </p:txBody>
      </p:sp>
      <p:sp>
        <p:nvSpPr>
          <p:cNvPr id="3" name="Content Placeholder 2"/>
          <p:cNvSpPr>
            <a:spLocks noGrp="1"/>
          </p:cNvSpPr>
          <p:nvPr>
            <p:ph idx="1"/>
          </p:nvPr>
        </p:nvSpPr>
        <p:spPr/>
        <p:txBody>
          <a:bodyPr>
            <a:normAutofit fontScale="92500" lnSpcReduction="20000"/>
          </a:bodyPr>
          <a:lstStyle/>
          <a:p>
            <a:endParaRPr lang="en-IN" dirty="0" smtClean="0"/>
          </a:p>
          <a:p>
            <a:r>
              <a:rPr lang="en-IN" dirty="0" smtClean="0"/>
              <a:t>All bodies are gendered</a:t>
            </a:r>
          </a:p>
          <a:p>
            <a:pPr>
              <a:buNone/>
            </a:pPr>
            <a:r>
              <a:rPr lang="en-IN" dirty="0" smtClean="0"/>
              <a:t>from the beginning of their social existence</a:t>
            </a:r>
          </a:p>
          <a:p>
            <a:pPr>
              <a:buNone/>
            </a:pPr>
            <a:r>
              <a:rPr lang="en-IN" dirty="0" smtClean="0"/>
              <a:t>(and there is no existence that is not social),</a:t>
            </a:r>
          </a:p>
          <a:p>
            <a:pPr>
              <a:buNone/>
            </a:pPr>
            <a:r>
              <a:rPr lang="en-IN" dirty="0" smtClean="0"/>
              <a:t>which means that there is no “natural body”</a:t>
            </a:r>
          </a:p>
          <a:p>
            <a:pPr>
              <a:buNone/>
            </a:pPr>
            <a:r>
              <a:rPr lang="en-IN" dirty="0" smtClean="0"/>
              <a:t>that pre-exists its cultural inscription. This</a:t>
            </a:r>
          </a:p>
          <a:p>
            <a:pPr>
              <a:buNone/>
            </a:pPr>
            <a:r>
              <a:rPr lang="en-IN" dirty="0" smtClean="0"/>
              <a:t>seems to point towards the conclusion that</a:t>
            </a:r>
          </a:p>
          <a:p>
            <a:pPr>
              <a:buNone/>
            </a:pPr>
            <a:r>
              <a:rPr lang="en-IN" dirty="0" smtClean="0"/>
              <a:t>gender is not something one </a:t>
            </a:r>
            <a:r>
              <a:rPr lang="en-IN" i="1" dirty="0" smtClean="0"/>
              <a:t>is, </a:t>
            </a:r>
            <a:r>
              <a:rPr lang="en-IN" i="1" dirty="0" smtClean="0">
                <a:solidFill>
                  <a:srgbClr val="FFFF00"/>
                </a:solidFill>
              </a:rPr>
              <a:t>it is something</a:t>
            </a:r>
          </a:p>
          <a:p>
            <a:pPr>
              <a:buNone/>
            </a:pPr>
            <a:r>
              <a:rPr lang="en-IN" dirty="0" smtClean="0">
                <a:solidFill>
                  <a:srgbClr val="FFFF00"/>
                </a:solidFill>
              </a:rPr>
              <a:t>one </a:t>
            </a:r>
            <a:r>
              <a:rPr lang="en-IN" i="1" dirty="0" smtClean="0">
                <a:solidFill>
                  <a:srgbClr val="FFFF00"/>
                </a:solidFill>
              </a:rPr>
              <a:t>does, an act, or more precisely, a sequence</a:t>
            </a:r>
          </a:p>
          <a:p>
            <a:pPr>
              <a:buNone/>
            </a:pPr>
            <a:r>
              <a:rPr lang="en-IN" dirty="0" smtClean="0">
                <a:solidFill>
                  <a:srgbClr val="FFFF00"/>
                </a:solidFill>
              </a:rPr>
              <a:t>of acts, a verb rather than a noun, a “doing”</a:t>
            </a:r>
          </a:p>
          <a:p>
            <a:pPr>
              <a:buNone/>
            </a:pPr>
            <a:r>
              <a:rPr lang="en-IN" dirty="0" smtClean="0">
                <a:solidFill>
                  <a:srgbClr val="FFFF00"/>
                </a:solidFill>
              </a:rPr>
              <a:t>rather than a “being”</a:t>
            </a:r>
            <a:endParaRPr lang="en-IN"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esktop\syriac-christians.jpg"/>
          <p:cNvPicPr>
            <a:picLocks noGrp="1" noChangeAspect="1" noChangeArrowheads="1"/>
          </p:cNvPicPr>
          <p:nvPr>
            <p:ph idx="1"/>
          </p:nvPr>
        </p:nvPicPr>
        <p:blipFill>
          <a:blip r:embed="rId2"/>
          <a:srcRect/>
          <a:stretch>
            <a:fillRect/>
          </a:stretch>
        </p:blipFill>
        <p:spPr bwMode="auto">
          <a:xfrm>
            <a:off x="1405550" y="214290"/>
            <a:ext cx="6790099" cy="614206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th (1).jpg"/>
          <p:cNvPicPr>
            <a:picLocks noGrp="1" noChangeAspect="1" noChangeArrowheads="1"/>
          </p:cNvPicPr>
          <p:nvPr>
            <p:ph idx="1"/>
          </p:nvPr>
        </p:nvPicPr>
        <p:blipFill>
          <a:blip r:embed="rId2"/>
          <a:srcRect/>
          <a:stretch>
            <a:fillRect/>
          </a:stretch>
        </p:blipFill>
        <p:spPr bwMode="auto">
          <a:xfrm>
            <a:off x="1000100" y="1857364"/>
            <a:ext cx="5715040" cy="407196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All the World’s a Stage, and Gender—Merely a Performance</a:t>
            </a:r>
            <a:br>
              <a:rPr lang="en-US" b="1" dirty="0" smtClean="0"/>
            </a:br>
            <a:endParaRPr lang="en-IN" dirty="0"/>
          </a:p>
        </p:txBody>
      </p:sp>
      <p:pic>
        <p:nvPicPr>
          <p:cNvPr id="4" name="Picture 2" descr="C:\Users\hp\Desktop\men-cross-dressing.jpg"/>
          <p:cNvPicPr>
            <a:picLocks noGrp="1" noChangeAspect="1" noChangeArrowheads="1"/>
          </p:cNvPicPr>
          <p:nvPr>
            <p:ph idx="1"/>
          </p:nvPr>
        </p:nvPicPr>
        <p:blipFill>
          <a:blip r:embed="rId2" cstate="print"/>
          <a:srcRect/>
          <a:stretch>
            <a:fillRect/>
          </a:stretch>
        </p:blipFill>
        <p:spPr bwMode="auto">
          <a:xfrm>
            <a:off x="1000100" y="2857496"/>
            <a:ext cx="3571899" cy="3498854"/>
          </a:xfrm>
          <a:prstGeom prst="rect">
            <a:avLst/>
          </a:prstGeom>
          <a:noFill/>
        </p:spPr>
      </p:pic>
      <p:pic>
        <p:nvPicPr>
          <p:cNvPr id="2050" name="Picture 2" descr="C:\Users\hp\Desktop\th.jpg"/>
          <p:cNvPicPr>
            <a:picLocks noChangeAspect="1" noChangeArrowheads="1"/>
          </p:cNvPicPr>
          <p:nvPr/>
        </p:nvPicPr>
        <p:blipFill>
          <a:blip r:embed="rId3" cstate="print"/>
          <a:srcRect/>
          <a:stretch>
            <a:fillRect/>
          </a:stretch>
        </p:blipFill>
        <p:spPr bwMode="auto">
          <a:xfrm>
            <a:off x="4857752" y="2857496"/>
            <a:ext cx="3071834" cy="328614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1027" name="Picture 3" descr="C:\Users\SJC English\Desktop\images (1).jpg"/>
          <p:cNvPicPr>
            <a:picLocks noGrp="1" noChangeAspect="1" noChangeArrowheads="1"/>
          </p:cNvPicPr>
          <p:nvPr>
            <p:ph idx="1"/>
          </p:nvPr>
        </p:nvPicPr>
        <p:blipFill>
          <a:blip r:embed="rId2" cstate="print"/>
          <a:srcRect/>
          <a:stretch>
            <a:fillRect/>
          </a:stretch>
        </p:blipFill>
        <p:spPr bwMode="auto">
          <a:xfrm>
            <a:off x="0" y="2000240"/>
            <a:ext cx="4929222" cy="3929090"/>
          </a:xfrm>
          <a:prstGeom prst="rect">
            <a:avLst/>
          </a:prstGeom>
          <a:noFill/>
        </p:spPr>
      </p:pic>
      <p:pic>
        <p:nvPicPr>
          <p:cNvPr id="10" name="Picture 2" descr="C:\Users\hp\Desktop\Cross-Dressers.jpg"/>
          <p:cNvPicPr>
            <a:picLocks noChangeAspect="1" noChangeArrowheads="1"/>
          </p:cNvPicPr>
          <p:nvPr/>
        </p:nvPicPr>
        <p:blipFill>
          <a:blip r:embed="rId3" cstate="print"/>
          <a:srcRect/>
          <a:stretch>
            <a:fillRect/>
          </a:stretch>
        </p:blipFill>
        <p:spPr bwMode="auto">
          <a:xfrm>
            <a:off x="5000628" y="1988840"/>
            <a:ext cx="4143372" cy="398651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t>
            </a:r>
            <a:br>
              <a:rPr lang="en-IN" dirty="0" smtClean="0"/>
            </a:br>
            <a:r>
              <a:rPr lang="en-IN" dirty="0"/>
              <a:t/>
            </a:r>
            <a:br>
              <a:rPr lang="en-IN" dirty="0"/>
            </a:br>
            <a:r>
              <a:rPr lang="en-IN" dirty="0" smtClean="0"/>
              <a:t/>
            </a:r>
            <a:br>
              <a:rPr lang="en-IN" dirty="0" smtClean="0"/>
            </a:br>
            <a:r>
              <a:rPr lang="en-IN" dirty="0" smtClean="0"/>
              <a:t>QUEER THEORY</a:t>
            </a: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dirty="0" smtClean="0"/>
              <a:t/>
            </a:r>
            <a:br>
              <a:rPr lang="en-IN" dirty="0" smtClean="0"/>
            </a:br>
            <a:r>
              <a:rPr lang="en-IN" dirty="0"/>
              <a:t/>
            </a:r>
            <a:br>
              <a:rPr lang="en-IN" dirty="0"/>
            </a:br>
            <a:r>
              <a:rPr lang="en-IN" sz="2700" i="1" dirty="0" smtClean="0">
                <a:solidFill>
                  <a:srgbClr val="00B0F0"/>
                </a:solidFill>
              </a:rPr>
              <a:t>Dr. J. </a:t>
            </a:r>
            <a:r>
              <a:rPr lang="en-IN" sz="2700" i="1" dirty="0" err="1" smtClean="0">
                <a:solidFill>
                  <a:srgbClr val="00B0F0"/>
                </a:solidFill>
              </a:rPr>
              <a:t>Amalaveenus</a:t>
            </a:r>
            <a:r>
              <a:rPr lang="en-IN" sz="2700" i="1" dirty="0" smtClean="0">
                <a:solidFill>
                  <a:srgbClr val="00B0F0"/>
                </a:solidFill>
              </a:rPr>
              <a:t/>
            </a:r>
            <a:br>
              <a:rPr lang="en-IN" sz="2700" i="1" dirty="0" smtClean="0">
                <a:solidFill>
                  <a:srgbClr val="00B0F0"/>
                </a:solidFill>
              </a:rPr>
            </a:br>
            <a:r>
              <a:rPr lang="en-IN" sz="2700" i="1" dirty="0" smtClean="0">
                <a:solidFill>
                  <a:srgbClr val="00B0F0"/>
                </a:solidFill>
              </a:rPr>
              <a:t>Asst Prof of English</a:t>
            </a:r>
            <a:br>
              <a:rPr lang="en-IN" sz="2700" i="1" dirty="0" smtClean="0">
                <a:solidFill>
                  <a:srgbClr val="00B0F0"/>
                </a:solidFill>
              </a:rPr>
            </a:br>
            <a:r>
              <a:rPr lang="en-IN" sz="2700" i="1" dirty="0" smtClean="0">
                <a:solidFill>
                  <a:srgbClr val="00B0F0"/>
                </a:solidFill>
              </a:rPr>
              <a:t>               		School of Languages and Culture</a:t>
            </a:r>
            <a:br>
              <a:rPr lang="en-IN" sz="2700" i="1" dirty="0" smtClean="0">
                <a:solidFill>
                  <a:srgbClr val="00B0F0"/>
                </a:solidFill>
              </a:rPr>
            </a:br>
            <a:r>
              <a:rPr lang="en-IN" sz="2700" i="1" dirty="0" smtClean="0">
                <a:solidFill>
                  <a:srgbClr val="00B0F0"/>
                </a:solidFill>
              </a:rPr>
              <a:t>	         			St. Joseph’s College (Auto)</a:t>
            </a:r>
            <a:br>
              <a:rPr lang="en-IN" sz="2700" i="1" dirty="0" smtClean="0">
                <a:solidFill>
                  <a:srgbClr val="00B0F0"/>
                </a:solidFill>
              </a:rPr>
            </a:br>
            <a:r>
              <a:rPr lang="en-IN" sz="2700" i="1" dirty="0" smtClean="0">
                <a:solidFill>
                  <a:srgbClr val="00B0F0"/>
                </a:solidFill>
              </a:rPr>
              <a:t>                          			Tiruchirappalli-620002  </a:t>
            </a:r>
            <a:br>
              <a:rPr lang="en-IN" sz="2700" i="1" dirty="0" smtClean="0">
                <a:solidFill>
                  <a:srgbClr val="00B0F0"/>
                </a:solidFill>
              </a:rPr>
            </a:br>
            <a:r>
              <a:rPr lang="en-IN" sz="2700" dirty="0" smtClean="0"/>
              <a:t/>
            </a:r>
            <a:br>
              <a:rPr lang="en-IN" sz="2700" dirty="0" smtClean="0"/>
            </a:br>
            <a:endParaRPr lang="en-IN" sz="2700" dirty="0"/>
          </a:p>
        </p:txBody>
      </p:sp>
      <p:pic>
        <p:nvPicPr>
          <p:cNvPr id="3" name="Picture 2" descr="C:\Users\hp\Desktop\980x.png"/>
          <p:cNvPicPr>
            <a:picLocks noChangeAspect="1" noChangeArrowheads="1"/>
          </p:cNvPicPr>
          <p:nvPr/>
        </p:nvPicPr>
        <p:blipFill>
          <a:blip r:embed="rId3" cstate="print"/>
          <a:srcRect/>
          <a:stretch>
            <a:fillRect/>
          </a:stretch>
        </p:blipFill>
        <p:spPr bwMode="auto">
          <a:xfrm>
            <a:off x="714348" y="1357298"/>
            <a:ext cx="3214710" cy="4071954"/>
          </a:xfrm>
          <a:prstGeom prst="rect">
            <a:avLst/>
          </a:prstGeom>
          <a:noFill/>
        </p:spPr>
      </p:pic>
    </p:spTree>
  </p:cSld>
  <p:clrMapOvr>
    <a:masterClrMapping/>
  </p:clrMapOvr>
  <p:transition spd="slow">
    <p:dissolve/>
    <p:sndAc>
      <p:stSnd>
        <p:snd r:embed="rId2"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UNDERSTANDING AND ACCEPTANCE</a:t>
            </a:r>
          </a:p>
          <a:p>
            <a:r>
              <a:rPr lang="en-IN" dirty="0" smtClean="0"/>
              <a:t>FELLOW HUMAN BEING</a:t>
            </a:r>
          </a:p>
          <a:p>
            <a:r>
              <a:rPr lang="en-IN" dirty="0" smtClean="0"/>
              <a:t>RESPECT THE CHOICE</a:t>
            </a:r>
          </a:p>
          <a:p>
            <a:r>
              <a:rPr lang="en-IN" dirty="0" smtClean="0"/>
              <a:t>SEEING THINGS AS IT IS</a:t>
            </a:r>
          </a:p>
          <a:p>
            <a:r>
              <a:rPr lang="en-IN" dirty="0" smtClean="0"/>
              <a:t>RECOGNITION</a:t>
            </a:r>
          </a:p>
          <a:p>
            <a:r>
              <a:rPr lang="en-IN" dirty="0" smtClean="0"/>
              <a:t>STOPPING VERBAL ABUSE</a:t>
            </a:r>
          </a:p>
          <a:p>
            <a:r>
              <a:rPr lang="en-IN" dirty="0" smtClean="0"/>
              <a:t>COMING OUT FROM HOMOPHOBIA AND TRANSPHOBIA</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809318"/>
          </a:xfrm>
        </p:spPr>
        <p:txBody>
          <a:bodyPr>
            <a:normAutofit/>
          </a:bodyPr>
          <a:lstStyle/>
          <a:p>
            <a:pPr lvl="1">
              <a:buNone/>
            </a:pPr>
            <a:r>
              <a:rPr lang="en-IN" sz="3600" dirty="0" smtClean="0"/>
              <a:t>LGBT – </a:t>
            </a:r>
            <a:r>
              <a:rPr lang="en-IN" sz="3600" dirty="0" smtClean="0"/>
              <a:t>	Lesbians, gay, bisexual, 			</a:t>
            </a:r>
            <a:r>
              <a:rPr lang="en-IN" sz="3600" dirty="0" err="1" smtClean="0"/>
              <a:t>transgenders</a:t>
            </a:r>
            <a:endParaRPr lang="en-IN" sz="3600" dirty="0" smtClean="0"/>
          </a:p>
          <a:p>
            <a:pPr lvl="1">
              <a:buNone/>
            </a:pPr>
            <a:r>
              <a:rPr lang="en-IN" sz="3600" dirty="0" smtClean="0"/>
              <a:t>Queer - </a:t>
            </a:r>
            <a:r>
              <a:rPr lang="en-IN" sz="3600" dirty="0" smtClean="0"/>
              <a:t>Non-</a:t>
            </a:r>
            <a:r>
              <a:rPr lang="en-IN" sz="3600" dirty="0" err="1" smtClean="0"/>
              <a:t>hetrosexual</a:t>
            </a:r>
            <a:r>
              <a:rPr lang="en-IN" sz="3600" dirty="0" smtClean="0"/>
              <a:t> </a:t>
            </a:r>
            <a:r>
              <a:rPr lang="en-IN" sz="3600" dirty="0" smtClean="0"/>
              <a:t>(asexual, 			intersex, </a:t>
            </a:r>
            <a:r>
              <a:rPr lang="en-IN" sz="3600" dirty="0" smtClean="0"/>
              <a:t>pansexual </a:t>
            </a:r>
            <a:r>
              <a:rPr lang="en-IN" sz="3600" dirty="0" smtClean="0"/>
              <a:t>			        </a:t>
            </a:r>
            <a:r>
              <a:rPr lang="en-IN" sz="3600" dirty="0" err="1" smtClean="0"/>
              <a:t>polyamorous</a:t>
            </a:r>
            <a:r>
              <a:rPr lang="en-IN" sz="3600" dirty="0" smtClean="0"/>
              <a:t> people </a:t>
            </a:r>
            <a:r>
              <a:rPr lang="en-IN" sz="3600" dirty="0" smtClean="0"/>
              <a:t>,   </a:t>
            </a:r>
          </a:p>
          <a:p>
            <a:pPr lvl="1">
              <a:buNone/>
            </a:pPr>
            <a:r>
              <a:rPr lang="en-IN" sz="3600" dirty="0" smtClean="0"/>
              <a:t> </a:t>
            </a:r>
            <a:r>
              <a:rPr lang="en-IN" sz="3600" dirty="0" smtClean="0"/>
              <a:t>                  </a:t>
            </a:r>
            <a:r>
              <a:rPr lang="en-IN" sz="3600" dirty="0" err="1" smtClean="0"/>
              <a:t>crossdressing</a:t>
            </a:r>
            <a:r>
              <a:rPr lang="en-IN" sz="3600" dirty="0" smtClean="0"/>
              <a:t>)</a:t>
            </a:r>
          </a:p>
          <a:p>
            <a:pPr lvl="1">
              <a:buNone/>
            </a:pPr>
            <a:r>
              <a:rPr lang="en-IN" sz="3600" dirty="0" smtClean="0"/>
              <a:t>Earlier – third gender</a:t>
            </a:r>
          </a:p>
          <a:p>
            <a:pPr lvl="1">
              <a:buNone/>
            </a:pPr>
            <a:r>
              <a:rPr lang="en-IN" sz="3600" dirty="0" smtClean="0"/>
              <a:t>Q-Umbrella term</a:t>
            </a:r>
            <a:endParaRPr lang="en-IN"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PROBLEMS</a:t>
            </a:r>
            <a:endParaRPr lang="en-IN" dirty="0"/>
          </a:p>
        </p:txBody>
      </p:sp>
      <p:sp>
        <p:nvSpPr>
          <p:cNvPr id="3" name="Content Placeholder 2"/>
          <p:cNvSpPr>
            <a:spLocks noGrp="1"/>
          </p:cNvSpPr>
          <p:nvPr>
            <p:ph idx="1"/>
          </p:nvPr>
        </p:nvSpPr>
        <p:spPr/>
        <p:txBody>
          <a:bodyPr/>
          <a:lstStyle/>
          <a:p>
            <a:r>
              <a:rPr lang="en-IN" dirty="0" smtClean="0"/>
              <a:t>Homophobic (fear or hatred of homosexuality)</a:t>
            </a:r>
          </a:p>
          <a:p>
            <a:r>
              <a:rPr lang="en-IN" dirty="0" smtClean="0"/>
              <a:t>Trans phobic </a:t>
            </a:r>
          </a:p>
          <a:p>
            <a:r>
              <a:rPr lang="en-IN" dirty="0" smtClean="0"/>
              <a:t>Social exclusion</a:t>
            </a:r>
          </a:p>
          <a:p>
            <a:r>
              <a:rPr lang="en-IN" dirty="0" smtClean="0"/>
              <a:t>Family rejection </a:t>
            </a:r>
          </a:p>
          <a:p>
            <a:r>
              <a:rPr lang="en-IN" dirty="0" smtClean="0"/>
              <a:t>Religious threat</a:t>
            </a:r>
          </a:p>
          <a:p>
            <a:r>
              <a:rPr lang="en-IN" dirty="0" smtClean="0"/>
              <a:t>Terminology </a:t>
            </a:r>
          </a:p>
          <a:p>
            <a:r>
              <a:rPr lang="en-IN" dirty="0" smtClean="0"/>
              <a:t>Sexual abuse</a:t>
            </a:r>
          </a:p>
          <a:p>
            <a:r>
              <a:rPr lang="en-IN" dirty="0" smtClean="0"/>
              <a:t>Unemployment</a:t>
            </a:r>
          </a:p>
          <a:p>
            <a:r>
              <a:rPr lang="en-IN" dirty="0" err="1" smtClean="0"/>
              <a:t>Harrasment</a:t>
            </a:r>
            <a:r>
              <a:rPr lang="en-IN" dirty="0" smtClean="0"/>
              <a:t>/bullying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r>
              <a:rPr lang="en-IN" dirty="0" smtClean="0"/>
              <a:t/>
            </a:r>
            <a:br>
              <a:rPr lang="en-IN" dirty="0" smtClean="0"/>
            </a:br>
            <a:r>
              <a:rPr lang="en-IN" dirty="0" smtClean="0"/>
              <a:t/>
            </a:r>
            <a:br>
              <a:rPr lang="en-IN" dirty="0" smtClean="0"/>
            </a:br>
            <a:r>
              <a:rPr lang="en-IN" dirty="0" smtClean="0"/>
              <a:t>QUEER THEORY</a:t>
            </a:r>
            <a:endParaRPr lang="en-IN" dirty="0"/>
          </a:p>
        </p:txBody>
      </p:sp>
      <p:sp>
        <p:nvSpPr>
          <p:cNvPr id="3" name="Content Placeholder 2"/>
          <p:cNvSpPr>
            <a:spLocks noGrp="1"/>
          </p:cNvSpPr>
          <p:nvPr>
            <p:ph idx="1"/>
          </p:nvPr>
        </p:nvSpPr>
        <p:spPr/>
        <p:txBody>
          <a:bodyPr>
            <a:normAutofit/>
          </a:bodyPr>
          <a:lstStyle/>
          <a:p>
            <a:endParaRPr lang="en-IN" dirty="0" smtClean="0"/>
          </a:p>
          <a:p>
            <a:pPr>
              <a:buNone/>
            </a:pPr>
            <a:r>
              <a:rPr lang="en-US" dirty="0" smtClean="0"/>
              <a:t>	There </a:t>
            </a:r>
            <a:r>
              <a:rPr lang="en-US" dirty="0" smtClean="0"/>
              <a:t>are two accusation against feminism</a:t>
            </a:r>
          </a:p>
          <a:p>
            <a:pPr>
              <a:buNone/>
            </a:pPr>
            <a:r>
              <a:rPr lang="en-US" dirty="0" smtClean="0"/>
              <a:t>    </a:t>
            </a:r>
            <a:r>
              <a:rPr lang="en-US" dirty="0" smtClean="0"/>
              <a:t>1. left </a:t>
            </a:r>
            <a:r>
              <a:rPr lang="en-US" dirty="0" smtClean="0"/>
              <a:t>out black </a:t>
            </a:r>
            <a:r>
              <a:rPr lang="en-US" dirty="0" smtClean="0"/>
              <a:t>women</a:t>
            </a:r>
            <a:endParaRPr lang="en-US" dirty="0" smtClean="0"/>
          </a:p>
          <a:p>
            <a:pPr>
              <a:buNone/>
            </a:pPr>
            <a:r>
              <a:rPr lang="en-US" dirty="0" smtClean="0"/>
              <a:t>    </a:t>
            </a:r>
            <a:r>
              <a:rPr lang="en-US" dirty="0" smtClean="0"/>
              <a:t>2. left </a:t>
            </a:r>
            <a:r>
              <a:rPr lang="en-US" dirty="0" smtClean="0"/>
              <a:t>out lesbians-given imp for </a:t>
            </a:r>
            <a:r>
              <a:rPr lang="en-US" dirty="0" err="1" smtClean="0"/>
              <a:t>heterosexualism</a:t>
            </a:r>
            <a:endParaRPr lang="en-US" dirty="0" smtClean="0"/>
          </a:p>
          <a:p>
            <a:pPr>
              <a:buNone/>
            </a:pPr>
            <a:r>
              <a:rPr lang="en-US" dirty="0" smtClean="0"/>
              <a:t>Lesbianism should be regarded as the most complete form of </a:t>
            </a:r>
            <a:r>
              <a:rPr lang="en-US" dirty="0" smtClean="0"/>
              <a:t>feminism</a:t>
            </a:r>
          </a:p>
          <a:p>
            <a:pPr>
              <a:buNone/>
            </a:pPr>
            <a:endParaRPr lang="en-IN" dirty="0" smtClean="0"/>
          </a:p>
          <a:p>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1990s a less essentialist notion of lesbianism had emerged- QUEER THEORY</a:t>
            </a:r>
          </a:p>
          <a:p>
            <a:endParaRPr lang="en-US" dirty="0" smtClean="0"/>
          </a:p>
          <a:p>
            <a:r>
              <a:rPr lang="en-US" dirty="0" smtClean="0"/>
              <a:t>BREAKS FROM LESBIAN FEMINISM-MAKES NEW ALLEGIANCES WITH GAY MEN RATHER THAN WITH OTHER WOMEN.</a:t>
            </a:r>
          </a:p>
          <a:p>
            <a:endParaRPr lang="en-US" dirty="0" smtClean="0"/>
          </a:p>
          <a:p>
            <a:r>
              <a:rPr lang="en-US" dirty="0" smtClean="0">
                <a:solidFill>
                  <a:srgbClr val="FFFF00"/>
                </a:solidFill>
              </a:rPr>
              <a:t>Queer theory rather than being women centered sees an identity of political and social </a:t>
            </a:r>
            <a:r>
              <a:rPr lang="en-US" dirty="0" smtClean="0">
                <a:solidFill>
                  <a:srgbClr val="FFFF00"/>
                </a:solidFill>
              </a:rPr>
              <a:t>interests with </a:t>
            </a:r>
            <a:r>
              <a:rPr lang="en-US" dirty="0" smtClean="0">
                <a:solidFill>
                  <a:srgbClr val="FFFF00"/>
                </a:solidFill>
              </a:rPr>
              <a:t>non </a:t>
            </a:r>
            <a:r>
              <a:rPr lang="en-US" dirty="0" err="1" smtClean="0">
                <a:solidFill>
                  <a:srgbClr val="FFFF00"/>
                </a:solidFill>
              </a:rPr>
              <a:t>hetrosexuals</a:t>
            </a:r>
            <a:r>
              <a:rPr lang="en-US" dirty="0" smtClean="0"/>
              <a:t>.</a:t>
            </a:r>
            <a:endParaRPr lang="en-IN" dirty="0" smtClean="0"/>
          </a:p>
          <a:p>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Difference </a:t>
            </a:r>
            <a:r>
              <a:rPr lang="en-US" dirty="0" smtClean="0"/>
              <a:t>between Queer theory and Lesbian Feminism?</a:t>
            </a:r>
          </a:p>
          <a:p>
            <a:pPr>
              <a:buNone/>
            </a:pPr>
            <a:r>
              <a:rPr lang="en-US" dirty="0" smtClean="0"/>
              <a:t>			Queer theory got its influence from post –structuralism.</a:t>
            </a:r>
          </a:p>
          <a:p>
            <a:pPr>
              <a:buNone/>
            </a:pPr>
            <a:endParaRPr lang="en-US" dirty="0" smtClean="0"/>
          </a:p>
          <a:p>
            <a:pPr>
              <a:buNone/>
            </a:pPr>
            <a:r>
              <a:rPr lang="en-US" dirty="0" smtClean="0">
                <a:solidFill>
                  <a:srgbClr val="FF0000"/>
                </a:solidFill>
              </a:rPr>
              <a:t>		</a:t>
            </a:r>
            <a:r>
              <a:rPr lang="en-US" dirty="0" smtClean="0">
                <a:solidFill>
                  <a:srgbClr val="FFFF00"/>
                </a:solidFill>
              </a:rPr>
              <a:t>Deconstructing binary opposition</a:t>
            </a:r>
          </a:p>
          <a:p>
            <a:pPr marL="514350" indent="-514350">
              <a:buAutoNum type="arabicPeriod"/>
            </a:pPr>
            <a:r>
              <a:rPr lang="en-US" dirty="0" smtClean="0">
                <a:solidFill>
                  <a:srgbClr val="FFFF00"/>
                </a:solidFill>
              </a:rPr>
              <a:t>Paired opposite is not absolute</a:t>
            </a:r>
          </a:p>
          <a:p>
            <a:pPr marL="514350" indent="-514350">
              <a:buAutoNum type="arabicPeriod"/>
            </a:pPr>
            <a:r>
              <a:rPr lang="en-US" dirty="0" smtClean="0">
                <a:solidFill>
                  <a:srgbClr val="FFFF00"/>
                </a:solidFill>
              </a:rPr>
              <a:t>Since each term in the paring understood by the other.</a:t>
            </a:r>
          </a:p>
          <a:p>
            <a:pPr marL="514350" indent="-514350">
              <a:buAutoNum type="arabicPeriod"/>
            </a:pPr>
            <a:r>
              <a:rPr lang="en-US" dirty="0" smtClean="0">
                <a:solidFill>
                  <a:srgbClr val="FFFF00"/>
                </a:solidFill>
              </a:rPr>
              <a:t>Reverse the hierarchy  </a:t>
            </a:r>
            <a:endParaRPr lang="en-IN" dirty="0" smtClean="0">
              <a:solidFill>
                <a:srgbClr val="FFFF00"/>
              </a:solidFill>
            </a:endParaRPr>
          </a:p>
          <a:p>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Gendered Fluidity </a:t>
            </a:r>
            <a:endParaRPr lang="en-IN" dirty="0"/>
          </a:p>
        </p:txBody>
      </p:sp>
      <p:sp>
        <p:nvSpPr>
          <p:cNvPr id="3" name="Content Placeholder 2"/>
          <p:cNvSpPr>
            <a:spLocks noGrp="1"/>
          </p:cNvSpPr>
          <p:nvPr>
            <p:ph idx="1"/>
          </p:nvPr>
        </p:nvSpPr>
        <p:spPr/>
        <p:txBody>
          <a:bodyPr/>
          <a:lstStyle/>
          <a:p>
            <a:r>
              <a:rPr lang="en-US" dirty="0" err="1" smtClean="0"/>
              <a:t>Hetrosexual</a:t>
            </a:r>
            <a:r>
              <a:rPr lang="en-US" dirty="0" smtClean="0"/>
              <a:t>/homosexual is deconstructed </a:t>
            </a:r>
            <a:endParaRPr lang="en-US" dirty="0" smtClean="0"/>
          </a:p>
          <a:p>
            <a:endParaRPr lang="en-US" dirty="0" smtClean="0"/>
          </a:p>
          <a:p>
            <a:endParaRPr lang="en-US" dirty="0" smtClean="0"/>
          </a:p>
          <a:p>
            <a:r>
              <a:rPr lang="en-US" dirty="0" smtClean="0"/>
              <a:t>The opposition is </a:t>
            </a:r>
            <a:r>
              <a:rPr lang="en-US" dirty="0" smtClean="0"/>
              <a:t>unstable</a:t>
            </a:r>
          </a:p>
          <a:p>
            <a:endParaRPr lang="en-US" dirty="0" smtClean="0"/>
          </a:p>
          <a:p>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sz="3200" dirty="0" smtClean="0"/>
              <a:t>Gender  Fluidity is about people finding that the line between sexes isn't as solid  as they thought.</a:t>
            </a:r>
            <a:r>
              <a:rPr lang="en-IN" dirty="0" smtClean="0"/>
              <a:t/>
            </a:r>
            <a:br>
              <a:rPr lang="en-IN" dirty="0" smtClean="0"/>
            </a:br>
            <a:endParaRPr lang="en-IN" dirty="0"/>
          </a:p>
        </p:txBody>
      </p:sp>
      <p:pic>
        <p:nvPicPr>
          <p:cNvPr id="1027" name="Picture 3" descr="C:\Users\hp\Desktop\sand-clock-8681522.jpg"/>
          <p:cNvPicPr>
            <a:picLocks noGrp="1" noChangeAspect="1" noChangeArrowheads="1"/>
          </p:cNvPicPr>
          <p:nvPr>
            <p:ph idx="1"/>
          </p:nvPr>
        </p:nvPicPr>
        <p:blipFill>
          <a:blip r:embed="rId2"/>
          <a:srcRect/>
          <a:stretch>
            <a:fillRect/>
          </a:stretch>
        </p:blipFill>
        <p:spPr bwMode="auto">
          <a:xfrm>
            <a:off x="2214546" y="2698750"/>
            <a:ext cx="4714908" cy="351633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96</TotalTime>
  <Words>492</Words>
  <Application>Microsoft Office PowerPoint</Application>
  <PresentationFormat>On-screen Show (4:3)</PresentationFormat>
  <Paragraphs>99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Apex</vt:lpstr>
      <vt:lpstr>Slide 1</vt:lpstr>
      <vt:lpstr>              QUEER THEORY       Dr. J. Amalaveenus Asst Prof of English                  School of Languages and Culture              St. Joseph’s College (Auto)                              Tiruchirappalli-620002    </vt:lpstr>
      <vt:lpstr>Slide 3</vt:lpstr>
      <vt:lpstr>PROBLEMS</vt:lpstr>
      <vt:lpstr>   QUEER THEORY</vt:lpstr>
      <vt:lpstr>Slide 6</vt:lpstr>
      <vt:lpstr>Slide 7</vt:lpstr>
      <vt:lpstr>Gendered Fluidity </vt:lpstr>
      <vt:lpstr>Gender  Fluidity is about people finding that the line between sexes isn't as solid  as they thought. </vt:lpstr>
      <vt:lpstr>Slide 10</vt:lpstr>
      <vt:lpstr>Slide 11</vt:lpstr>
      <vt:lpstr>Slide 12</vt:lpstr>
      <vt:lpstr>Slide 13</vt:lpstr>
      <vt:lpstr>Slide 14</vt:lpstr>
      <vt:lpstr>Body(Female,Male) and Gender </vt:lpstr>
      <vt:lpstr>Slide 16</vt:lpstr>
      <vt:lpstr>Slide 17</vt:lpstr>
      <vt:lpstr>All the World’s a Stage, and Gender—Merely a Performance </vt:lpstr>
      <vt:lpstr>  </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20</cp:revision>
  <dcterms:created xsi:type="dcterms:W3CDTF">2019-02-23T12:53:47Z</dcterms:created>
  <dcterms:modified xsi:type="dcterms:W3CDTF">2019-02-23T13:04:31Z</dcterms:modified>
</cp:coreProperties>
</file>